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313" r:id="rId4"/>
    <p:sldId id="256" r:id="rId5"/>
    <p:sldId id="257" r:id="rId6"/>
    <p:sldId id="292" r:id="rId7"/>
    <p:sldId id="298" r:id="rId8"/>
    <p:sldId id="315" r:id="rId9"/>
    <p:sldId id="305" r:id="rId10"/>
    <p:sldId id="307" r:id="rId11"/>
    <p:sldId id="308" r:id="rId12"/>
    <p:sldId id="309" r:id="rId13"/>
    <p:sldId id="303" r:id="rId14"/>
    <p:sldId id="302" r:id="rId15"/>
  </p:sldIdLst>
  <p:sldSz cx="12192000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D5B"/>
    <a:srgbClr val="70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D9CE7-4501-452A-A9E3-0902AD605B21}" type="datetimeFigureOut">
              <a:rPr lang="ru-RU" smtClean="0"/>
              <a:t>09.08.2024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0D6D-1658-4D12-BB0D-F12038F04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29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80D6D-1658-4D12-BB0D-F12038F042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25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25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1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1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6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110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1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4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5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6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8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9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20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1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2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3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4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5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7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8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9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A3C94C2-0CDE-75D2-27D8-1A7B2E0E6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6"/>
            <a:ext cx="12192000" cy="8128000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4484E5F2-94A0-C12F-4560-F5785EB84F1E}"/>
              </a:ext>
            </a:extLst>
          </p:cNvPr>
          <p:cNvSpPr/>
          <p:nvPr/>
        </p:nvSpPr>
        <p:spPr>
          <a:xfrm>
            <a:off x="1583872" y="2382356"/>
            <a:ext cx="7337708" cy="1032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CA" sz="2800" b="1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Caloric </a:t>
            </a:r>
            <a:r>
              <a:rPr lang="es-ES" sz="2800" b="1" spc="-1" dirty="0">
                <a:solidFill>
                  <a:srgbClr val="726D5B"/>
                </a:solidFill>
                <a:latin typeface="Trebuchet MS"/>
                <a:ea typeface="DejaVu Sans"/>
              </a:rPr>
              <a:t>&amp;</a:t>
            </a:r>
            <a:r>
              <a:rPr lang="en-CA" sz="2800" b="1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 Macro</a:t>
            </a:r>
          </a:p>
          <a:p>
            <a:pPr>
              <a:lnSpc>
                <a:spcPct val="100000"/>
              </a:lnSpc>
            </a:pPr>
            <a:r>
              <a:rPr lang="en-CA" sz="2000" b="0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Nutritional Tracker &amp; Calculator 00</a:t>
            </a:r>
            <a:endParaRPr lang="en-CA" sz="2000" b="0" strike="noStrike" spc="-1" dirty="0">
              <a:solidFill>
                <a:srgbClr val="726D5B"/>
              </a:solidFill>
              <a:latin typeface="Arial"/>
            </a:endParaRPr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30AB8006-5AF0-C4A0-CE06-6AF844CD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15" y="1084800"/>
            <a:ext cx="3722251" cy="12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8. Demonstration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10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505119"/>
            <a:ext cx="2491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Live Demo</a:t>
            </a:r>
          </a:p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BA265-1D4B-4FAF-4580-1F21C951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979" y="853692"/>
            <a:ext cx="8140061" cy="3806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BDF5B8-BFDE-F105-C490-D3CE207B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2" r="3362"/>
          <a:stretch/>
        </p:blipFill>
        <p:spPr>
          <a:xfrm>
            <a:off x="8362384" y="2562613"/>
            <a:ext cx="3600213" cy="4249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8273A-3006-7FCF-AC50-54D432ECF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8" r="17176"/>
          <a:stretch/>
        </p:blipFill>
        <p:spPr>
          <a:xfrm>
            <a:off x="229403" y="2377758"/>
            <a:ext cx="3845763" cy="40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3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496770" y="258912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Questions?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76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462840" y="256176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Thank you!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68680" y="2608380"/>
            <a:ext cx="7761960" cy="164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Caloric + Macro Nutritional Calculator 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258050" y="5011560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Joshua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Esemogie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01470636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Kirill Tsybulka n01561393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	Roger Paredes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01602284</a:t>
            </a:r>
            <a:endParaRPr lang="en-US" sz="1800" dirty="0">
              <a:effectLst/>
              <a:highlight>
                <a:srgbClr val="FFFFFF"/>
              </a:highlight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lnSpc>
                <a:spcPct val="115000"/>
              </a:lnSpc>
            </a:pPr>
            <a:r>
              <a:rPr lang="en-US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Pelumi Owoshagba n01574587</a:t>
            </a:r>
            <a:endParaRPr lang="ru-RU" sz="18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C40B3E5-DC19-1694-A796-55EEAA7C9F53}"/>
              </a:ext>
            </a:extLst>
          </p:cNvPr>
          <p:cNvSpPr/>
          <p:nvPr/>
        </p:nvSpPr>
        <p:spPr>
          <a:xfrm>
            <a:off x="4137660" y="597420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24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Humber College</a:t>
            </a:r>
            <a:endParaRPr lang="ru-RU" sz="24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B36CC72-1923-0BC0-6EAB-D3082A529562}"/>
              </a:ext>
            </a:extLst>
          </p:cNvPr>
          <p:cNvSpPr/>
          <p:nvPr/>
        </p:nvSpPr>
        <p:spPr>
          <a:xfrm>
            <a:off x="0" y="5971635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1600" dirty="0"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May</a:t>
            </a:r>
            <a:r>
              <a:rPr lang="en-CA" sz="16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– Aug 2024</a:t>
            </a:r>
            <a:endParaRPr lang="ru-RU" sz="1600" dirty="0">
              <a:effectLst/>
              <a:latin typeface="+mj-lt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spc="-1" dirty="0">
                <a:solidFill>
                  <a:srgbClr val="90C226"/>
                </a:solidFill>
                <a:latin typeface="Trebuchet MS"/>
                <a:ea typeface="DejaVu Sans"/>
              </a:rPr>
              <a:t>1. Team I</a:t>
            </a: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14A4DF1-9DBD-4299-BA70-A6AF89198A54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3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594720" y="1063230"/>
            <a:ext cx="9067680" cy="14251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60FFA-AAAD-1A99-E9C5-149F0339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21" y="1421580"/>
            <a:ext cx="2114550" cy="213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CC25F-C0E3-EB02-2CAB-1E1CC8FE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95" y="3674543"/>
            <a:ext cx="2143125" cy="2124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B0E2E5-B9A6-8E73-047B-FE25E8F99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77" y="938210"/>
            <a:ext cx="2411343" cy="2026120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25127464-839B-BADC-D70B-235BC850F74D}"/>
              </a:ext>
            </a:extLst>
          </p:cNvPr>
          <p:cNvSpPr/>
          <p:nvPr/>
        </p:nvSpPr>
        <p:spPr>
          <a:xfrm>
            <a:off x="2595420" y="1264352"/>
            <a:ext cx="3965400" cy="1824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Joshua </a:t>
            </a:r>
            <a:r>
              <a:rPr lang="en-US" sz="1600" b="1" dirty="0" err="1"/>
              <a:t>Esemogie</a:t>
            </a:r>
            <a:r>
              <a:rPr lang="en-US" sz="1600" b="1" dirty="0"/>
              <a:t>, </a:t>
            </a:r>
            <a:r>
              <a:rPr lang="en-US" sz="1600" dirty="0"/>
              <a:t>Tech Lead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C75298F5-DC87-349A-3911-837ACDCF4279}"/>
              </a:ext>
            </a:extLst>
          </p:cNvPr>
          <p:cNvSpPr/>
          <p:nvPr/>
        </p:nvSpPr>
        <p:spPr>
          <a:xfrm>
            <a:off x="7901479" y="2366655"/>
            <a:ext cx="3965400" cy="1898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Roger Paredes, </a:t>
            </a:r>
            <a:r>
              <a:rPr lang="en-US" sz="1600" dirty="0"/>
              <a:t>Developer</a:t>
            </a:r>
            <a:endParaRPr lang="en-US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5B31FDC5-5E26-2114-34C6-24F5AA984E9F}"/>
              </a:ext>
            </a:extLst>
          </p:cNvPr>
          <p:cNvSpPr/>
          <p:nvPr/>
        </p:nvSpPr>
        <p:spPr>
          <a:xfrm>
            <a:off x="2595420" y="4265393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Kirill Tsybulka,</a:t>
            </a:r>
            <a:r>
              <a:rPr lang="en-US" sz="1600" dirty="0"/>
              <a:t> Developer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D40325E-4B5E-0615-EDB9-1411F7F7C0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9012" y="4824261"/>
            <a:ext cx="1971059" cy="1996861"/>
          </a:xfrm>
          <a:prstGeom prst="rect">
            <a:avLst/>
          </a:prstGeom>
        </p:spPr>
      </p:pic>
      <p:sp>
        <p:nvSpPr>
          <p:cNvPr id="4" name="CustomShape 2">
            <a:extLst>
              <a:ext uri="{FF2B5EF4-FFF2-40B4-BE49-F238E27FC236}">
                <a16:creationId xmlns:a16="http://schemas.microsoft.com/office/drawing/2014/main" id="{734C56D9-9E59-AA2B-8E4E-00831E1CA7B7}"/>
              </a:ext>
            </a:extLst>
          </p:cNvPr>
          <p:cNvSpPr/>
          <p:nvPr/>
        </p:nvSpPr>
        <p:spPr>
          <a:xfrm>
            <a:off x="7901479" y="5272151"/>
            <a:ext cx="3965400" cy="1898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Pelumi Owoshagba, </a:t>
            </a:r>
            <a:r>
              <a:rPr lang="en-US" sz="1600" dirty="0"/>
              <a:t>Developer/Tester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06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2. Introduction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107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9E1F57E-09D0-4F14-B388-917D1283F2A8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4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108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E1D8D14-7A41-98F3-23FE-CBB8352BA3EB}"/>
              </a:ext>
            </a:extLst>
          </p:cNvPr>
          <p:cNvSpPr/>
          <p:nvPr/>
        </p:nvSpPr>
        <p:spPr>
          <a:xfrm>
            <a:off x="1090920" y="1657020"/>
            <a:ext cx="4860735" cy="17346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Purpose</a:t>
            </a:r>
            <a:r>
              <a:rPr lang="en-US" dirty="0"/>
              <a:t>: To engage users, guide them, and support them in their fitness journey.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B8585-8659-BAFC-739A-36EE1022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67" y="456480"/>
            <a:ext cx="3620025" cy="2413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633A11-5F58-5908-45FA-23A240D8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3679605"/>
            <a:ext cx="5724525" cy="280987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980FA3DE-7773-5EAA-6739-F8BB3079A763}"/>
              </a:ext>
            </a:extLst>
          </p:cNvPr>
          <p:cNvSpPr/>
          <p:nvPr/>
        </p:nvSpPr>
        <p:spPr>
          <a:xfrm>
            <a:off x="7212330" y="4223101"/>
            <a:ext cx="4282388" cy="18746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Goal</a:t>
            </a:r>
            <a:r>
              <a:rPr lang="en-US" dirty="0"/>
              <a:t>: Fill a crucial gap in the fitness and nutrition market by offering accurate, personalized, and actionable nutritional guidance.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24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3. Project Description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125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79912C-3137-4436-A027-2BB18DF9144A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5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126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EBC2C9E8-B7A0-8BDC-243B-B5DF8E74403A}"/>
              </a:ext>
            </a:extLst>
          </p:cNvPr>
          <p:cNvSpPr/>
          <p:nvPr/>
        </p:nvSpPr>
        <p:spPr>
          <a:xfrm>
            <a:off x="5764068" y="1353960"/>
            <a:ext cx="5653223" cy="2326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Caloric + Macro Nutritional Calculator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individual customer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input their stats: weight, height, age, activity level, and desired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required calories and macro nutritional distribution to achieve their objective.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7D0097-E73E-CCCD-7A3F-91E180FC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7" y="1079999"/>
            <a:ext cx="3434723" cy="301182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5B49EF9-EABD-F9D9-12AA-2A9BC86D9DDA}"/>
              </a:ext>
            </a:extLst>
          </p:cNvPr>
          <p:cNvSpPr/>
          <p:nvPr/>
        </p:nvSpPr>
        <p:spPr>
          <a:xfrm>
            <a:off x="5872919" y="3869613"/>
            <a:ext cx="6045247" cy="10285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Optional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accounts for logging progress.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Progress tracking over time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EB87E5-F8C3-DADA-265B-C055D11F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68" y="4875701"/>
            <a:ext cx="9166398" cy="1804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275292" y="158812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4. Project Business Case: Consumer Demand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6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385760" y="1248096"/>
            <a:ext cx="5089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Market Insights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Demand</a:t>
            </a:r>
            <a:r>
              <a:rPr lang="en-US" dirty="0"/>
              <a:t>: Increasing prioritization of health and wellness.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C24FE9-AF56-F753-D100-207A14A2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2" y="1080000"/>
            <a:ext cx="5934005" cy="2794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2D6BC7-33B2-79A8-24D7-2D273193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0" y="3328942"/>
            <a:ext cx="5457825" cy="311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80563-DA73-595B-464C-ECAC77C7A0DD}"/>
              </a:ext>
            </a:extLst>
          </p:cNvPr>
          <p:cNvSpPr txBox="1"/>
          <p:nvPr/>
        </p:nvSpPr>
        <p:spPr>
          <a:xfrm>
            <a:off x="6560820" y="4448238"/>
            <a:ext cx="473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 Many individuals lack accurate information and personalized guidance</a:t>
            </a:r>
          </a:p>
        </p:txBody>
      </p:sp>
    </p:spTree>
    <p:extLst>
      <p:ext uri="{BB962C8B-B14F-4D97-AF65-F5344CB8AC3E}">
        <p14:creationId xmlns:p14="http://schemas.microsoft.com/office/powerpoint/2010/main" val="295889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5. Project Business Case: Target Audience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7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5634105" y="1141006"/>
            <a:ext cx="6557895" cy="239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Who Will Benefit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Users</a:t>
            </a:r>
            <a:r>
              <a:rPr lang="en-US" dirty="0"/>
              <a:t>: Fitness enthusiasts, athletes, and individuals focused on health.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Professionals</a:t>
            </a:r>
            <a:r>
              <a:rPr lang="en-US" dirty="0"/>
              <a:t>: Personal trainers, nutritionists, and fitness industry professionals</a:t>
            </a:r>
          </a:p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A0E206-4398-BD24-AC99-1FB1B276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53" y="3071101"/>
            <a:ext cx="3261643" cy="26458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74BF73-3953-90F1-C41E-8CB00088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4" y="3615899"/>
            <a:ext cx="4785775" cy="314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FF6CB-3A14-A270-BA85-BF655FC053A7}"/>
              </a:ext>
            </a:extLst>
          </p:cNvPr>
          <p:cNvSpPr txBox="1"/>
          <p:nvPr/>
        </p:nvSpPr>
        <p:spPr>
          <a:xfrm>
            <a:off x="4902479" y="4674825"/>
            <a:ext cx="3688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Ideal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supplement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Sports brands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61D769-7113-AADC-F206-96A2E4D4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37" y="1070277"/>
            <a:ext cx="4166995" cy="2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6. Project Business Case: Competitive Advantage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8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004745" y="3560602"/>
            <a:ext cx="38048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Unique Selling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Personalization</a:t>
            </a:r>
            <a:r>
              <a:rPr lang="en-US" dirty="0"/>
              <a:t>: Accurate recommendations tailored to individual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Experience</a:t>
            </a:r>
            <a:r>
              <a:rPr lang="en-US" dirty="0"/>
              <a:t>: Intuitive interface and easy-to-use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Progress Tracking</a:t>
            </a:r>
            <a:r>
              <a:rPr lang="en-US" dirty="0"/>
              <a:t>: Optional feature for enhanced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Improvement</a:t>
            </a:r>
            <a:r>
              <a:rPr lang="en-US" dirty="0"/>
              <a:t>: Regular updates based on user feedback and advances in fitness and nutrition.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176C3-9CE2-313D-338F-40979CDE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8" y="3781545"/>
            <a:ext cx="3257550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16F454-A23B-EDD8-F941-291B9B17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07" y="4110223"/>
            <a:ext cx="4067175" cy="2571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8A8E5C-1C2B-822C-4101-CF5E5C94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7" y="873785"/>
            <a:ext cx="4772025" cy="2476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A669C6-A87F-F892-ACFD-5AF254B11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98" y="873785"/>
            <a:ext cx="3641407" cy="29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7. Project Business Case: Monetization Strategy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9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628998"/>
            <a:ext cx="53577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Revenue Generation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Partnerships</a:t>
            </a:r>
            <a:r>
              <a:rPr lang="en-US" dirty="0"/>
              <a:t>: Collaborate with fitness or food brands for advertising or affiliate marketing.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Advertising</a:t>
            </a:r>
            <a:r>
              <a:rPr lang="en-US" dirty="0"/>
              <a:t>: Implement Google Ads and Network Ads once user base is established.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6254D0-43AD-A69B-79C8-C930DE6E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61" y="938880"/>
            <a:ext cx="5590517" cy="2712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E758FA-21CE-840E-B0BD-5A78968E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36" y="4488533"/>
            <a:ext cx="2805287" cy="1950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A86A6D-EE54-A57B-C6D3-835A6AC38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03" y="3819870"/>
            <a:ext cx="5629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2305</TotalTime>
  <Words>350</Words>
  <Application>Microsoft Office PowerPoint</Application>
  <PresentationFormat>Widescreen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Symbol</vt:lpstr>
      <vt:lpstr>Trebuchet MS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Ravinder-Pal Singh</dc:creator>
  <dc:description/>
  <cp:lastModifiedBy>Pelumi Owoshagba</cp:lastModifiedBy>
  <cp:revision>137</cp:revision>
  <dcterms:created xsi:type="dcterms:W3CDTF">2019-11-06T16:26:07Z</dcterms:created>
  <dcterms:modified xsi:type="dcterms:W3CDTF">2024-08-09T14:06:15Z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0x010100AD2D1AF37EE80B4C81FFA2E9FCD21FD7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